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3" r:id="rId22"/>
    <p:sldId id="311" r:id="rId23"/>
    <p:sldId id="312" r:id="rId24"/>
    <p:sldId id="297" r:id="rId25"/>
    <p:sldId id="307" r:id="rId26"/>
    <p:sldId id="306" r:id="rId27"/>
    <p:sldId id="300" r:id="rId28"/>
    <p:sldId id="277" r:id="rId29"/>
    <p:sldId id="271" r:id="rId30"/>
    <p:sldId id="302" r:id="rId31"/>
    <p:sldId id="272" r:id="rId32"/>
    <p:sldId id="303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8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/>
              <a:t>19/5/2019</a:t>
            </a:r>
            <a:endParaRPr lang="en-GB" sz="2800" i="1" dirty="0"/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(with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 dirty="0"/>
              <a:t> correspondence in INTERVAL) results for INF1 as a whole and by proteins.</a:t>
            </a:r>
          </a:p>
          <a:p>
            <a:r>
              <a:rPr lang="en-GB" dirty="0"/>
              <a:t>Additional results on IBD, rheumatoid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meta-analysis.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3" y="1913438"/>
            <a:ext cx="6516625" cy="35241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448" y="1548384"/>
            <a:ext cx="5126392" cy="516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Study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above-LLOD%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032" y="1518775"/>
            <a:ext cx="5736336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309360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v2 outputs.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248399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072" y="0"/>
            <a:ext cx="5900929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4E74D2E-DD49-4D16-9718-BAA027089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" y="9581"/>
            <a:ext cx="11539728" cy="684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A combination of genomic and proteomic data offers great opportunities to investigate the underlying biology (Sun et al. 2018)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report an ongoing project on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meta-analysis on 91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SCALLOP discovery studies as part of the endeavour for biological insights from large-scale collaboration </a:t>
            </a:r>
            <a:r>
              <a:rPr lang="en-GB" dirty="0"/>
              <a:t>–</a:t>
            </a:r>
            <a:r>
              <a:rPr lang="en-GB" altLang="en-US" dirty="0"/>
              <a:t> t</a:t>
            </a:r>
            <a:r>
              <a:rPr lang="en-US" altLang="en-US" dirty="0"/>
              <a:t>he 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9F7981-361E-4496-A12D-6ADAF681D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" y="-12192"/>
            <a:ext cx="11696542" cy="6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5D9A1-4687-483A-A61C-CB300A9F0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97A2A-AC31-496D-9258-5A0771E35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chromosome 8 locus here is ~200kb upstream.</a:t>
            </a:r>
          </a:p>
          <a:p>
            <a:r>
              <a:rPr lang="en-GB" dirty="0"/>
              <a:t>Same SNP for the trans signal quoting Kwan et al. (2014). “The chromosome 17 locus identified in the sex-combined meta-analysis encompasses multiple genes, including </a:t>
            </a:r>
            <a:r>
              <a:rPr lang="en-GB" i="1" dirty="0"/>
              <a:t>FLJ40 504</a:t>
            </a:r>
            <a:r>
              <a:rPr lang="en-GB" dirty="0"/>
              <a:t>, </a:t>
            </a:r>
            <a:r>
              <a:rPr lang="en-GB" i="1" dirty="0"/>
              <a:t>POLDIP2</a:t>
            </a:r>
            <a:r>
              <a:rPr lang="en-GB" dirty="0"/>
              <a:t>, </a:t>
            </a:r>
            <a:r>
              <a:rPr lang="en-GB" i="1" dirty="0"/>
              <a:t>TMEM97</a:t>
            </a:r>
            <a:r>
              <a:rPr lang="en-GB" dirty="0"/>
              <a:t>, </a:t>
            </a:r>
            <a:r>
              <a:rPr lang="en-GB" i="1" dirty="0"/>
              <a:t>MIR4723</a:t>
            </a:r>
            <a:r>
              <a:rPr lang="en-GB" dirty="0"/>
              <a:t>, </a:t>
            </a:r>
            <a:r>
              <a:rPr lang="en-GB" i="1" dirty="0"/>
              <a:t>VTN</a:t>
            </a:r>
            <a:r>
              <a:rPr lang="en-GB" dirty="0"/>
              <a:t>, </a:t>
            </a:r>
            <a:r>
              <a:rPr lang="en-GB" i="1" dirty="0"/>
              <a:t>IFT20</a:t>
            </a:r>
            <a:r>
              <a:rPr lang="en-GB" dirty="0"/>
              <a:t>, </a:t>
            </a:r>
            <a:r>
              <a:rPr lang="en-GB" i="1" dirty="0"/>
              <a:t>SARM1</a:t>
            </a:r>
            <a:r>
              <a:rPr lang="en-GB" dirty="0"/>
              <a:t>, </a:t>
            </a:r>
            <a:r>
              <a:rPr lang="en-GB" i="1" dirty="0"/>
              <a:t>TNFAIP1</a:t>
            </a:r>
            <a:r>
              <a:rPr lang="en-GB" dirty="0"/>
              <a:t>, </a:t>
            </a:r>
            <a:r>
              <a:rPr lang="en-GB" i="1" dirty="0"/>
              <a:t>SLC46A1</a:t>
            </a:r>
            <a:r>
              <a:rPr lang="en-GB" dirty="0"/>
              <a:t>, </a:t>
            </a:r>
            <a:r>
              <a:rPr lang="en-GB" i="1" dirty="0"/>
              <a:t>TMEM199</a:t>
            </a:r>
            <a:r>
              <a:rPr lang="en-GB" dirty="0"/>
              <a:t>, and </a:t>
            </a:r>
            <a:r>
              <a:rPr lang="en-GB" i="1" dirty="0"/>
              <a:t>SEBOX</a:t>
            </a:r>
            <a:r>
              <a:rPr lang="en-GB" dirty="0"/>
              <a:t>. The most significant SNP in this locus (rs704) encodes a possibly damaging (predicted by PolyPhen2) missense mutation in the </a:t>
            </a:r>
            <a:r>
              <a:rPr lang="en-GB" i="1" dirty="0"/>
              <a:t>VTN</a:t>
            </a:r>
            <a:r>
              <a:rPr lang="en-GB" dirty="0"/>
              <a:t> gene. Moreover, </a:t>
            </a:r>
            <a:r>
              <a:rPr lang="en-GB" dirty="0" err="1"/>
              <a:t>eQTL</a:t>
            </a:r>
            <a:r>
              <a:rPr lang="en-GB" dirty="0"/>
              <a:t> analyses showed that the SNP was significantly associated with </a:t>
            </a:r>
            <a:r>
              <a:rPr lang="en-GB" i="1" dirty="0"/>
              <a:t>TMEM199 </a:t>
            </a:r>
            <a:r>
              <a:rPr lang="en-GB" dirty="0"/>
              <a:t>expression in pancreas and whole bone, as well as </a:t>
            </a:r>
            <a:r>
              <a:rPr lang="en-GB" i="1" dirty="0"/>
              <a:t>TMEM97</a:t>
            </a:r>
            <a:r>
              <a:rPr lang="en-GB" dirty="0"/>
              <a:t> expression in whole blood. The low </a:t>
            </a:r>
            <a:r>
              <a:rPr lang="en-GB" dirty="0" err="1"/>
              <a:t>RegulomeDB</a:t>
            </a:r>
            <a:r>
              <a:rPr lang="en-GB" dirty="0"/>
              <a:t> score of the SNP also suggested that the SNP has important regulatory functions”.</a:t>
            </a:r>
          </a:p>
        </p:txBody>
      </p:sp>
    </p:spTree>
    <p:extLst>
      <p:ext uri="{BB962C8B-B14F-4D97-AF65-F5344CB8AC3E}">
        <p14:creationId xmlns:p14="http://schemas.microsoft.com/office/powerpoint/2010/main" val="2924643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</a:t>
            </a:r>
            <a:r>
              <a:rPr lang="en-GB" sz="2400" dirty="0" err="1"/>
              <a:t>indels</a:t>
            </a:r>
            <a:r>
              <a:rPr lang="en-GB" sz="2400" dirty="0"/>
              <a:t> introduce more signals;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</a:t>
            </a:r>
            <a:r>
              <a:rPr lang="en-GB" sz="2000"/>
              <a:t>specific variants.</a:t>
            </a:r>
            <a:endParaRPr lang="en-GB" sz="20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GB" dirty="0"/>
                  <a:t>Discovery, replication – INTERVAL, meta-analysis, NSPHS, and replication.</a:t>
                </a:r>
              </a:p>
              <a:p>
                <a:r>
                  <a:rPr lang="en-GB" dirty="0"/>
                  <a:t>Near-independent signals. PLINK –clump is based on p-value and r2 with more signals than GCTA –</a:t>
                </a:r>
                <a:r>
                  <a:rPr lang="en-GB" dirty="0" err="1"/>
                  <a:t>cojo</a:t>
                </a:r>
                <a:r>
                  <a:rPr lang="en-GB" dirty="0"/>
                  <a:t> analysis, both within AILD blocks with the same prospect for </a:t>
                </a:r>
                <a:r>
                  <a:rPr lang="en-GB" dirty="0" err="1"/>
                  <a:t>finemapping</a:t>
                </a:r>
                <a:r>
                  <a:rPr lang="en-GB" dirty="0"/>
                  <a:t> – PLINK, GCTA, </a:t>
                </a:r>
                <a:r>
                  <a:rPr lang="en-GB" dirty="0" err="1"/>
                  <a:t>finemap</a:t>
                </a:r>
                <a:r>
                  <a:rPr lang="en-GB" dirty="0"/>
                  <a:t>, and JAM, among others.</a:t>
                </a:r>
              </a:p>
              <a:p>
                <a:r>
                  <a:rPr lang="en-GB" dirty="0"/>
                  <a:t>Effect size/AF plot and in relation to power/winner’s curse – INTERVAL vs INF1.</a:t>
                </a:r>
              </a:p>
              <a:p>
                <a:r>
                  <a:rPr lang="en-GB" dirty="0"/>
                  <a:t>Additional information on genotyping and cohort characteristics is needed.</a:t>
                </a:r>
              </a:p>
              <a:p>
                <a:r>
                  <a:rPr lang="en-GB" dirty="0"/>
                  <a:t>Further downstream analysis including annotation, </a:t>
                </a:r>
                <a:r>
                  <a:rPr lang="en-GB" dirty="0" err="1"/>
                  <a:t>eQTL</a:t>
                </a:r>
                <a:r>
                  <a:rPr lang="en-GB" dirty="0"/>
                  <a:t>, MR, etc.</a:t>
                </a:r>
              </a:p>
              <a:p>
                <a:r>
                  <a:rPr lang="en-GB" dirty="0"/>
                  <a:t>Elementary summary statistics such as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from INTERVAL, with KORA relatively small for GCTA and possibly also with INF1 for HESS.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2801" r="-232" b="-7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0550150"/>
              </p:ext>
            </p:extLst>
          </p:nvPr>
        </p:nvGraphicFramePr>
        <p:xfrm>
          <a:off x="374469" y="1219480"/>
          <a:ext cx="10982380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6537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4773530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349605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2,951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4,902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1" u="none" strike="noStrike" dirty="0">
                          <a:effectLst/>
                        </a:rPr>
                        <a:t>15,335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3800856" cy="1698171"/>
          </a:xfrm>
        </p:spPr>
        <p:txBody>
          <a:bodyPr/>
          <a:lstStyle/>
          <a:p>
            <a:r>
              <a:rPr lang="en-GB" dirty="0"/>
              <a:t>CEU support team.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46146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796" y="1738977"/>
            <a:ext cx="3290992" cy="143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26440" y="3573347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GB" altLang="en-US" sz="2400" b="1" dirty="0">
                <a:latin typeface="Arial" charset="0"/>
              </a:rPr>
              <a:t>Proteins</a:t>
            </a:r>
            <a:r>
              <a:rPr lang="en-GB" altLang="en-US" sz="2400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sz="2400" b="1" dirty="0">
                <a:latin typeface="Arial" charset="0"/>
              </a:rPr>
              <a:t>Genotypes</a:t>
            </a:r>
            <a:r>
              <a:rPr lang="en-GB" altLang="en-US" sz="2400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sz="2400" b="1" dirty="0">
                <a:latin typeface="Arial" charset="0"/>
              </a:rPr>
              <a:t>Model</a:t>
            </a:r>
            <a:r>
              <a:rPr lang="en-GB" altLang="en-US" sz="2400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sz="2400" b="1" dirty="0">
                <a:latin typeface="Arial" charset="0"/>
              </a:rPr>
              <a:t>Meta-analysis</a:t>
            </a:r>
            <a:r>
              <a:rPr lang="en-GB" altLang="en-US" sz="2400" dirty="0">
                <a:latin typeface="Arial" charset="0"/>
              </a:rPr>
              <a:t>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SNP-based meta-analysis on effect sizes.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Clumping and joint/conditional analysis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</a:t>
            </a:r>
            <a:r>
              <a:rPr lang="en-GB" sz="2400" dirty="0"/>
              <a:t>cis/trans classification is now among the functions and accommodates both PLINK and GCTA results; </a:t>
            </a:r>
            <a:r>
              <a:rPr lang="en-GB" sz="2400" dirty="0" err="1"/>
              <a:t>PhenoScanner</a:t>
            </a:r>
            <a:r>
              <a:rPr lang="en-GB" sz="2400" dirty="0"/>
              <a:t> was also integrated.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</a:t>
            </a:r>
            <a:r>
              <a:rPr lang="en-GB"/>
              <a:t>with TRACKPOSITIONS</a:t>
            </a:r>
            <a:r>
              <a:rPr lang="en-GB" dirty="0"/>
              <a:t>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approximately independent (AI) 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–clump-r2 0, 0.1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1,703 autosomal regions have flanking distances (No of regions) correspondence such that are 250kb (36), 500kb (300) and 10mb (1,701).</a:t>
            </a:r>
          </a:p>
          <a:p>
            <a:r>
              <a:rPr lang="en-GB" dirty="0"/>
              <a:t>Exclude regions in high LD including HLA, giving 1,672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1614</TotalTime>
  <Words>2138</Words>
  <Application>Microsoft Office PowerPoint</Application>
  <PresentationFormat>Widescreen</PresentationFormat>
  <Paragraphs>231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Calibri</vt:lpstr>
      <vt:lpstr>Calibri Light</vt:lpstr>
      <vt:lpstr>Cambria Math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Study information on LLOD</vt:lpstr>
      <vt:lpstr>Busy Manhattan plots and above-LLOD%</vt:lpstr>
      <vt:lpstr>IFN.gamma from &gt;1,000 signals (L) to none (R)</vt:lpstr>
      <vt:lpstr>Results</vt:lpstr>
      <vt:lpstr>Manhattan (L) and Q-Q plots (R) for OPG</vt:lpstr>
      <vt:lpstr>Regional plot (OPG, chr8)</vt:lpstr>
      <vt:lpstr>PowerPoint Presentation</vt:lpstr>
      <vt:lpstr>PowerPoint Presentation</vt:lpstr>
      <vt:lpstr>Comparison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hua zhao</cp:lastModifiedBy>
  <cp:revision>924</cp:revision>
  <dcterms:created xsi:type="dcterms:W3CDTF">2018-11-11T14:47:16Z</dcterms:created>
  <dcterms:modified xsi:type="dcterms:W3CDTF">2019-05-19T08:15:29Z</dcterms:modified>
</cp:coreProperties>
</file>